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tiff" ContentType="image/tif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95" r:id="rId3"/>
    <p:sldId id="257" r:id="rId4"/>
    <p:sldId id="263" r:id="rId5"/>
    <p:sldId id="258" r:id="rId6"/>
    <p:sldId id="318" r:id="rId7"/>
    <p:sldId id="317" r:id="rId8"/>
    <p:sldId id="264" r:id="rId9"/>
    <p:sldId id="259" r:id="rId10"/>
    <p:sldId id="272" r:id="rId11"/>
    <p:sldId id="265" r:id="rId12"/>
    <p:sldId id="260" r:id="rId13"/>
    <p:sldId id="267" r:id="rId14"/>
    <p:sldId id="268" r:id="rId15"/>
    <p:sldId id="269" r:id="rId16"/>
    <p:sldId id="286" r:id="rId17"/>
    <p:sldId id="270" r:id="rId18"/>
    <p:sldId id="275" r:id="rId19"/>
    <p:sldId id="316" r:id="rId20"/>
    <p:sldId id="288" r:id="rId21"/>
    <p:sldId id="26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02"/>
    <p:restoredTop sz="94686"/>
  </p:normalViewPr>
  <p:slideViewPr>
    <p:cSldViewPr snapToGrid="0" snapToObjects="1">
      <p:cViewPr>
        <p:scale>
          <a:sx n="72" d="100"/>
          <a:sy n="72" d="100"/>
        </p:scale>
        <p:origin x="188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E3D8C-B191-BD4C-ACDD-4398C14FFA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58933-17B1-B445-95C5-0FF174E0533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11.png"/><Relationship Id="rId3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image" Target="../media/image20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image" Target="../media/image21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22.png"/><Relationship Id="rId3" Type="http://schemas.openxmlformats.org/officeDocument/2006/relationships/tags" Target="../tags/tag6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tags" Target="../tags/tag3.xml"/><Relationship Id="rId4" Type="http://schemas.openxmlformats.org/officeDocument/2006/relationships/image" Target="../media/image7.png"/><Relationship Id="rId3" Type="http://schemas.openxmlformats.org/officeDocument/2006/relationships/tags" Target="../tags/tag2.xml"/><Relationship Id="rId2" Type="http://schemas.openxmlformats.org/officeDocument/2006/relationships/image" Target="../media/image1.emf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NULL" TargetMode="External"/><Relationship Id="rId2" Type="http://schemas.openxmlformats.org/officeDocument/2006/relationships/image" Target="../media/image9.jpeg"/><Relationship Id="rId1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92776" y="1780032"/>
            <a:ext cx="7606444" cy="2235122"/>
          </a:xfrm>
          <a:noFill/>
        </p:spPr>
        <p:txBody>
          <a:bodyPr>
            <a:normAutofit/>
          </a:bodyPr>
          <a:lstStyle/>
          <a:p>
            <a:pPr>
              <a:lnSpc>
                <a:spcPts val="4640"/>
              </a:lnSpc>
            </a:pP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kumimoji="1" lang="en-GB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nano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嵌入式设备的</a:t>
            </a:r>
            <a:br>
              <a:rPr kumimoji="1"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人工智能餐助系统 </a:t>
            </a:r>
            <a:br>
              <a:rPr kumimoji="1"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大学生创新创业训练项目申报答辩</a:t>
            </a:r>
            <a:endParaRPr kumimoji="1"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77647" y="5600494"/>
            <a:ext cx="579925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1"/>
                </a:solidFill>
              </a:rPr>
              <a:t>答辩人：付炎平   </a:t>
            </a:r>
            <a:endParaRPr kumimoji="1" lang="en-US" altLang="zh-CN" b="1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1"/>
                </a:solidFill>
              </a:rPr>
              <a:t>   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67134" y="5230622"/>
            <a:ext cx="1796690" cy="16624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45"/>
            <a:ext cx="12192635" cy="5380355"/>
          </a:xfrm>
          <a:prstGeom prst="rect">
            <a:avLst/>
          </a:prstGeom>
        </p:spPr>
      </p:pic>
    </p:spTree>
  </p:cSld>
  <p:clrMapOvr>
    <a:masterClrMapping/>
  </p:clrMapOvr>
  <p:transition advTm="885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0"/>
            <a:ext cx="6635263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485096"/>
            <a:ext cx="6386146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7700" y="3588658"/>
            <a:ext cx="53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Project Plan and Innovation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762" y="1758363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7978" y="118"/>
            <a:ext cx="7186460" cy="72507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29910" y="1758422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737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555631" y="2151834"/>
            <a:ext cx="3540369" cy="3552092"/>
            <a:chOff x="2414954" y="2046326"/>
            <a:chExt cx="3540369" cy="3552092"/>
          </a:xfrm>
        </p:grpSpPr>
        <p:sp>
          <p:nvSpPr>
            <p:cNvPr id="5" name="矩形 4"/>
            <p:cNvSpPr/>
            <p:nvPr/>
          </p:nvSpPr>
          <p:spPr>
            <a:xfrm>
              <a:off x="2414954" y="2046326"/>
              <a:ext cx="3540369" cy="355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3200" b="1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kumimoji="1" lang="en-US" altLang="zh-CN" sz="3200" b="1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kumimoji="1" lang="en-US" altLang="zh-CN" sz="3200" b="1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r>
                <a:rPr kumimoji="1" lang="zh-CN" altLang="en-US" sz="3200" b="1" dirty="0">
                  <a:solidFill>
                    <a:schemeClr val="accent5">
                      <a:lumMod val="50000"/>
                    </a:schemeClr>
                  </a:solidFill>
                </a:rPr>
                <a:t>移动设备</a:t>
              </a:r>
              <a:endParaRPr kumimoji="1" lang="zh-CN" altLang="en-US" sz="32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pic>
          <p:nvPicPr>
            <p:cNvPr id="9" name="图形 8" descr="智能手机 纯色填充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27938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6541476" y="2148579"/>
            <a:ext cx="3540369" cy="3552092"/>
            <a:chOff x="6400799" y="2043071"/>
            <a:chExt cx="3540369" cy="3552092"/>
          </a:xfrm>
        </p:grpSpPr>
        <p:sp>
          <p:nvSpPr>
            <p:cNvPr id="8" name="矩形 7"/>
            <p:cNvSpPr/>
            <p:nvPr/>
          </p:nvSpPr>
          <p:spPr>
            <a:xfrm>
              <a:off x="6400799" y="2043071"/>
              <a:ext cx="3540369" cy="355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3200" b="1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kumimoji="1" lang="en-US" altLang="zh-CN" sz="3200" b="1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kumimoji="1" lang="en-US" altLang="zh-CN" sz="3200" b="1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r>
                <a:rPr kumimoji="1" lang="zh-CN" altLang="en-US" sz="3200" b="1" dirty="0">
                  <a:solidFill>
                    <a:schemeClr val="accent5">
                      <a:lumMod val="50000"/>
                    </a:schemeClr>
                  </a:solidFill>
                </a:rPr>
                <a:t>嵌入式设备</a:t>
              </a:r>
              <a:endParaRPr kumimoji="1" lang="zh-CN" altLang="en-US" sz="32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pic>
          <p:nvPicPr>
            <p:cNvPr id="11" name="图形 10" descr="处理器 纯色填充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13783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04859" y="276945"/>
            <a:ext cx="4451236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2876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1852" y="1458918"/>
            <a:ext cx="10794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移动设备</a:t>
            </a:r>
            <a:endParaRPr kumimoji="1"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图示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113" y="2250831"/>
            <a:ext cx="4953970" cy="43826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471852" y="2257342"/>
            <a:ext cx="63158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软件界面：</a:t>
            </a:r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</a:rPr>
              <a:t> Android Studio XML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 界面设计</a:t>
            </a:r>
            <a:endParaRPr kumimoji="1"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软件后台：使用 </a:t>
            </a:r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</a:rPr>
              <a:t>okhttp 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网络框架与服务端进行通讯</a:t>
            </a:r>
            <a:endParaRPr kumimoji="1"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前后端界面关联：</a:t>
            </a:r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</a:rPr>
              <a:t>Jetpack ViewModel  </a:t>
            </a:r>
            <a:endParaRPr kumimoji="1"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04858" y="276945"/>
            <a:ext cx="5258059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系统方案内容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5495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1852" y="1458918"/>
            <a:ext cx="10794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嵌入式设备</a:t>
            </a:r>
            <a:endParaRPr kumimoji="1"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形用户界面, 文本, 应用程序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07" y="2764891"/>
            <a:ext cx="9694986" cy="29671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04858" y="276945"/>
            <a:ext cx="5258059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系统方案内容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565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1852" y="1458918"/>
            <a:ext cx="10794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嵌入式设备</a:t>
            </a:r>
            <a:endParaRPr kumimoji="1"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852" y="2257342"/>
            <a:ext cx="9959081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服务端：用</a:t>
            </a:r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</a:rPr>
              <a:t>Python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的</a:t>
            </a:r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</a:rPr>
              <a:t>flask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服务端框架将服务端部署到嵌入式设备</a:t>
            </a:r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</a:rPr>
              <a:t>jetson nano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上，服务端接收手机发送的</a:t>
            </a:r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</a:rPr>
              <a:t>http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请求。</a:t>
            </a:r>
            <a:endParaRPr kumimoji="1"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传感器：</a:t>
            </a:r>
            <a:r>
              <a:rPr kumimoji="1" lang="en-GB" altLang="zh-CN" dirty="0">
                <a:solidFill>
                  <a:schemeClr val="accent5">
                    <a:lumMod val="50000"/>
                  </a:schemeClr>
                </a:solidFill>
              </a:rPr>
              <a:t>jetson nano</a:t>
            </a:r>
            <a:r>
              <a:rPr kumimoji="1" lang="zh-CN" altLang="en-GB" dirty="0">
                <a:solidFill>
                  <a:schemeClr val="accent5">
                    <a:lumMod val="50000"/>
                  </a:schemeClr>
                </a:solidFill>
              </a:rPr>
              <a:t>驱动电机传动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，使用用超声波传感器进行有效避障，灰度传感器进行寻迹，蜂鸣器进行提醒。</a:t>
            </a:r>
            <a:endParaRPr kumimoji="1"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目标检测：</a:t>
            </a:r>
            <a:r>
              <a:rPr kumimoji="1" lang="en-GB" altLang="zh-CN" dirty="0">
                <a:solidFill>
                  <a:schemeClr val="accent5">
                    <a:lumMod val="50000"/>
                  </a:schemeClr>
                </a:solidFill>
              </a:rPr>
              <a:t>jetson nano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通过摄像头进行视觉传输，通过</a:t>
            </a:r>
            <a:r>
              <a:rPr kumimoji="1" lang="en-GB" altLang="zh-CN" dirty="0">
                <a:solidFill>
                  <a:schemeClr val="accent5">
                    <a:lumMod val="50000"/>
                  </a:schemeClr>
                </a:solidFill>
              </a:rPr>
              <a:t>Y</a:t>
            </a:r>
            <a:r>
              <a:rPr kumimoji="1" lang="en-US" altLang="en-GB" dirty="0">
                <a:solidFill>
                  <a:schemeClr val="accent5">
                    <a:lumMod val="50000"/>
                  </a:schemeClr>
                </a:solidFill>
              </a:rPr>
              <a:t>olo</a:t>
            </a:r>
            <a:r>
              <a:rPr kumimoji="1" lang="en-GB" altLang="zh-CN" dirty="0">
                <a:solidFill>
                  <a:schemeClr val="accent5">
                    <a:lumMod val="50000"/>
                  </a:schemeClr>
                </a:solidFill>
              </a:rPr>
              <a:t>v4-tiny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目标检测模型进行实时检测。</a:t>
            </a:r>
            <a:endParaRPr kumimoji="1"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04858" y="276945"/>
            <a:ext cx="5258059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系统方案内容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26832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71805" y="1459230"/>
            <a:ext cx="5367655" cy="3369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嵌入式设备（传感器部分）</a:t>
            </a:r>
            <a:endParaRPr kumimoji="1"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</a:rPr>
              <a:t>       </a:t>
            </a:r>
            <a:r>
              <a:rPr kumimoji="1"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</a:rPr>
              <a:t>jetson nano配备有40pin GPIO口，小车后桥采用电机驱动模块和12V直流电机作为动力系统。使用智能灰度传感器对地面部署的白色线条的灰度值进行采集，结合pid算法控制小车前桥舵机角度从而实现小车循迹功能。使用红外温度传感器采集乘客体温。使用超声波测距模块结合csi摄像头探索小车正前方物体，及时规避车厢行人和障碍物。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04858" y="276945"/>
            <a:ext cx="5258059" cy="1125415"/>
          </a:xfrm>
        </p:spPr>
        <p:txBody>
          <a:bodyPr>
            <a:normAutofit/>
          </a:bodyPr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系统方案内容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-2147482582" descr="u=4250769362,3874077881&amp;fm=26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215" y="1940243"/>
            <a:ext cx="1410970" cy="1132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 descr="2632022db2534619a63c4dc59742ea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30" y="1927860"/>
            <a:ext cx="1206500" cy="1156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 descr="Sensor_SmartGray_asp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315" y="1897380"/>
            <a:ext cx="1175385" cy="11753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-2147482585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175" y="4236720"/>
            <a:ext cx="1202055" cy="1202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-2147482600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510" y="4263390"/>
            <a:ext cx="1148715" cy="1148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-2147482589" descr="u=2808450056,1552500030&amp;fm=26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935" y="4144645"/>
            <a:ext cx="1254760" cy="1280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" name="文本框 111"/>
          <p:cNvSpPr txBox="1"/>
          <p:nvPr/>
        </p:nvSpPr>
        <p:spPr>
          <a:xfrm>
            <a:off x="6419215" y="3390900"/>
            <a:ext cx="141160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0">
                <a:solidFill>
                  <a:srgbClr val="000000"/>
                </a:solidFill>
                <a:ea typeface="仿宋" panose="02010609060101010101" charset="-122"/>
              </a:rPr>
              <a:t>PCA9685模块 </a:t>
            </a:r>
            <a:r>
              <a:rPr lang="en-US" sz="1200" b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</a:rPr>
              <a:t>  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922260" y="3298190"/>
            <a:ext cx="15938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ctr"/>
            <a:r>
              <a:rPr lang="zh-CN" sz="1200" b="0">
                <a:solidFill>
                  <a:srgbClr val="000000"/>
                </a:solidFill>
                <a:ea typeface="仿宋" panose="02010609060101010101" charset="-122"/>
              </a:rPr>
              <a:t>L298N电机驱动模块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168255" y="3390265"/>
            <a:ext cx="127381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0">
                <a:solidFill>
                  <a:srgbClr val="000000"/>
                </a:solidFill>
                <a:ea typeface="仿宋" panose="02010609060101010101" charset="-122"/>
              </a:rPr>
              <a:t>智能灰度传感器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162675" y="5553075"/>
            <a:ext cx="13290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solidFill>
                  <a:srgbClr val="000000"/>
                </a:solidFill>
                <a:ea typeface="仿宋" panose="02010609060101010101" charset="-122"/>
              </a:rPr>
              <a:t>MLX90614ESF-BAA红外测温传感器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898765" y="5634990"/>
            <a:ext cx="173863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0">
                <a:solidFill>
                  <a:srgbClr val="000000"/>
                </a:solidFill>
                <a:ea typeface="仿宋" panose="02010609060101010101" charset="-122"/>
              </a:rPr>
              <a:t>HC-SR04超声波传感器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923145" y="5634990"/>
            <a:ext cx="162115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0">
                <a:solidFill>
                  <a:srgbClr val="000000"/>
                </a:solidFill>
                <a:ea typeface="仿宋" panose="02010609060101010101" charset="-122"/>
              </a:rPr>
              <a:t>PCF8591 AD转换模块</a:t>
            </a:r>
            <a:endParaRPr lang="zh-CN" altLang="en-US"/>
          </a:p>
        </p:txBody>
      </p:sp>
    </p:spTree>
  </p:cSld>
  <p:clrMapOvr>
    <a:masterClrMapping/>
  </p:clrMapOvr>
  <p:transition advTm="3687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67502"/>
            <a:ext cx="5567614" cy="51516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852" y="1735510"/>
            <a:ext cx="9750671" cy="308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2000" dirty="0">
                <a:solidFill>
                  <a:schemeClr val="accent5">
                    <a:lumMod val="50000"/>
                  </a:schemeClr>
                </a:solidFill>
              </a:rPr>
              <a:t>使用前沿的 </a:t>
            </a:r>
            <a:r>
              <a:rPr kumimoji="1" lang="en-GB" altLang="zh-CN" sz="2000" dirty="0">
                <a:solidFill>
                  <a:schemeClr val="accent5">
                    <a:lumMod val="50000"/>
                  </a:schemeClr>
                </a:solidFill>
              </a:rPr>
              <a:t>yolov4-tiny</a:t>
            </a:r>
            <a:r>
              <a:rPr kumimoji="1" lang="zh-CN" altLang="en-US" sz="2000" dirty="0">
                <a:solidFill>
                  <a:schemeClr val="accent5">
                    <a:lumMod val="50000"/>
                  </a:schemeClr>
                </a:solidFill>
              </a:rPr>
              <a:t> 目标检测技术，具有较强的创新性实用价值。</a:t>
            </a:r>
            <a:endParaRPr kumimoji="1" lang="zh-CN" alt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2000" dirty="0">
                <a:solidFill>
                  <a:schemeClr val="accent5">
                    <a:lumMod val="50000"/>
                  </a:schemeClr>
                </a:solidFill>
              </a:rPr>
              <a:t>把深度学习目标检测技术移植到嵌入式设备上，进行实时检测。</a:t>
            </a:r>
            <a:endParaRPr kumimoji="1" lang="zh-CN" alt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2000" dirty="0">
                <a:solidFill>
                  <a:schemeClr val="accent5">
                    <a:lumMod val="50000"/>
                  </a:schemeClr>
                </a:solidFill>
              </a:rPr>
              <a:t>把服务端部署到嵌入式设备上，更好的进行实时通讯。</a:t>
            </a:r>
            <a:endParaRPr kumimoji="1" lang="zh-CN" alt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2000" dirty="0">
                <a:solidFill>
                  <a:schemeClr val="accent5">
                    <a:lumMod val="50000"/>
                  </a:schemeClr>
                </a:solidFill>
              </a:rPr>
              <a:t>在嵌入式设备上合理利用传感器技术，并且利用先进的红外传感技术。</a:t>
            </a:r>
            <a:endParaRPr kumimoji="1" lang="zh-CN" alt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2000" dirty="0">
                <a:solidFill>
                  <a:schemeClr val="accent5">
                    <a:lumMod val="50000"/>
                  </a:schemeClr>
                </a:solidFill>
              </a:rPr>
              <a:t>利用手机</a:t>
            </a:r>
            <a:r>
              <a:rPr kumimoji="1" lang="en-GB" altLang="zh-CN" sz="2000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r>
              <a:rPr kumimoji="1" lang="zh-CN" altLang="en-US" sz="2000" dirty="0">
                <a:solidFill>
                  <a:schemeClr val="accent5">
                    <a:lumMod val="50000"/>
                  </a:schemeClr>
                </a:solidFill>
              </a:rPr>
              <a:t>与嵌入式设备进行通讯，更好地与用户进行交互。</a:t>
            </a:r>
            <a:endParaRPr kumimoji="1" lang="zh-CN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图片 4" descr="牙刷在桌子上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86" y="4670752"/>
            <a:ext cx="3403462" cy="19036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04858" y="276945"/>
            <a:ext cx="5258059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系统创新点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2647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04858" y="276945"/>
            <a:ext cx="5670436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系统初步成果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71226F50EB845580323F2B86474E4F57" descr="71226F50EB845580323F2B86474E4F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953" y="1690137"/>
            <a:ext cx="9628094" cy="45733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164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04858" y="276945"/>
            <a:ext cx="5670436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系统初步成果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0CF9EA3BD4C52D590A4BA574BACBCA34" descr="0CF9EA3BD4C52D590A4BA574BACBCA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228" y="1753881"/>
            <a:ext cx="9233647" cy="438598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173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04858" y="276945"/>
            <a:ext cx="5670436" cy="1125415"/>
          </a:xfrm>
        </p:spPr>
        <p:txBody>
          <a:bodyPr>
            <a:normAutofit/>
          </a:bodyPr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系统初步成果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系统方案与创新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showVide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9255" y="1310640"/>
            <a:ext cx="5892800" cy="51714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2555" y="1533525"/>
            <a:ext cx="5106670" cy="4725670"/>
          </a:xfrm>
          <a:prstGeom prst="rect">
            <a:avLst/>
          </a:prstGeom>
        </p:spPr>
      </p:pic>
    </p:spTree>
  </p:cSld>
  <p:clrMapOvr>
    <a:masterClrMapping/>
  </p:clrMapOvr>
  <p:transition advTm="44399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67502"/>
            <a:ext cx="5567614" cy="515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500062"/>
            <a:ext cx="4237892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00845" y="1497832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577" y="1646094"/>
            <a:ext cx="5154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03942" y="3526744"/>
            <a:ext cx="5154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背景及研究内容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00210" y="3452557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04577" y="4399014"/>
            <a:ext cx="5154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方案与创新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00210" y="4325727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4592" y="1571799"/>
            <a:ext cx="153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Index</a:t>
            </a:r>
            <a:endParaRPr kumimoji="1" lang="zh-CN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3141785" y="420370"/>
            <a:ext cx="0" cy="58421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304577" y="2583769"/>
            <a:ext cx="5154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系统初步效果展示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00845" y="2509582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794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6002215"/>
            <a:ext cx="12192000" cy="851559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3429000"/>
            <a:ext cx="12192000" cy="2573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3942" y="3751920"/>
            <a:ext cx="8249382" cy="1254980"/>
          </a:xfrm>
        </p:spPr>
        <p:txBody>
          <a:bodyPr>
            <a:normAutofit/>
          </a:bodyPr>
          <a:lstStyle/>
          <a:p>
            <a:pPr algn="l">
              <a:lnSpc>
                <a:spcPts val="4640"/>
              </a:lnSpc>
            </a:pPr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敬请批评指正</a:t>
            </a:r>
            <a:endParaRPr kumimoji="1" lang="zh-CN" altLang="en-US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42" y="1672223"/>
            <a:ext cx="1796690" cy="166245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344383" y="-90624"/>
            <a:ext cx="6985816" cy="7270689"/>
            <a:chOff x="-344384" y="-90624"/>
            <a:chExt cx="7061517" cy="7270689"/>
          </a:xfrm>
        </p:grpSpPr>
        <p:cxnSp>
          <p:nvCxnSpPr>
            <p:cNvPr id="8" name="直线连接符 7"/>
            <p:cNvCxnSpPr/>
            <p:nvPr/>
          </p:nvCxnSpPr>
          <p:spPr>
            <a:xfrm flipH="1" flipV="1">
              <a:off x="2459203" y="1125963"/>
              <a:ext cx="2587810" cy="9372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956388" y="1991196"/>
              <a:ext cx="181249" cy="1812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" name="直线连接符 12"/>
            <p:cNvCxnSpPr/>
            <p:nvPr/>
          </p:nvCxnSpPr>
          <p:spPr>
            <a:xfrm flipV="1">
              <a:off x="4785756" y="2063163"/>
              <a:ext cx="261256" cy="276999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668258" y="4769046"/>
              <a:ext cx="181249" cy="1812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" name="直线连接符 15"/>
            <p:cNvCxnSpPr>
              <a:stCxn id="15" idx="6"/>
            </p:cNvCxnSpPr>
            <p:nvPr/>
          </p:nvCxnSpPr>
          <p:spPr>
            <a:xfrm flipV="1">
              <a:off x="4849507" y="4358245"/>
              <a:ext cx="1867626" cy="50142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 flipH="1">
              <a:off x="5079971" y="1353787"/>
              <a:ext cx="1619042" cy="69789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2397828" y="1061299"/>
              <a:ext cx="181249" cy="1812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9" name="直线连接符 18"/>
            <p:cNvCxnSpPr/>
            <p:nvPr/>
          </p:nvCxnSpPr>
          <p:spPr>
            <a:xfrm flipH="1">
              <a:off x="2475682" y="-90624"/>
              <a:ext cx="2661955" cy="121624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 flipV="1">
              <a:off x="2303813" y="4883326"/>
              <a:ext cx="2403005" cy="199775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 flipH="1" flipV="1">
              <a:off x="-249852" y="4853059"/>
              <a:ext cx="1589214" cy="219232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18" idx="2"/>
            </p:cNvCxnSpPr>
            <p:nvPr/>
          </p:nvCxnSpPr>
          <p:spPr>
            <a:xfrm flipH="1" flipV="1">
              <a:off x="-344384" y="644989"/>
              <a:ext cx="2742212" cy="50693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 flipV="1">
              <a:off x="3980546" y="4859670"/>
              <a:ext cx="801161" cy="232039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915875" y="-266721"/>
            <a:ext cx="6892297" cy="7538519"/>
            <a:chOff x="-249852" y="-493134"/>
            <a:chExt cx="6966985" cy="7538519"/>
          </a:xfrm>
        </p:grpSpPr>
        <p:cxnSp>
          <p:nvCxnSpPr>
            <p:cNvPr id="25" name="直线连接符 24"/>
            <p:cNvCxnSpPr/>
            <p:nvPr/>
          </p:nvCxnSpPr>
          <p:spPr>
            <a:xfrm flipH="1" flipV="1">
              <a:off x="2459203" y="1125963"/>
              <a:ext cx="2587810" cy="9372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4956388" y="1991196"/>
              <a:ext cx="181249" cy="1812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7" name="直线连接符 26"/>
            <p:cNvCxnSpPr/>
            <p:nvPr/>
          </p:nvCxnSpPr>
          <p:spPr>
            <a:xfrm flipV="1">
              <a:off x="4785756" y="2063163"/>
              <a:ext cx="261256" cy="276999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4668258" y="4769046"/>
              <a:ext cx="181249" cy="1812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9" name="直线连接符 28"/>
            <p:cNvCxnSpPr>
              <a:stCxn id="28" idx="6"/>
            </p:cNvCxnSpPr>
            <p:nvPr/>
          </p:nvCxnSpPr>
          <p:spPr>
            <a:xfrm flipV="1">
              <a:off x="4849507" y="4358245"/>
              <a:ext cx="1867626" cy="50142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/>
            <p:nvPr/>
          </p:nvCxnSpPr>
          <p:spPr>
            <a:xfrm flipH="1">
              <a:off x="5079971" y="1353787"/>
              <a:ext cx="1619042" cy="69789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397828" y="1061299"/>
              <a:ext cx="181249" cy="1812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连接符 31"/>
            <p:cNvCxnSpPr/>
            <p:nvPr/>
          </p:nvCxnSpPr>
          <p:spPr>
            <a:xfrm flipH="1">
              <a:off x="2475682" y="-347175"/>
              <a:ext cx="2874149" cy="147279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/>
            <p:nvPr/>
          </p:nvCxnSpPr>
          <p:spPr>
            <a:xfrm flipV="1">
              <a:off x="2303813" y="4883326"/>
              <a:ext cx="2403005" cy="199775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/>
            <p:nvPr/>
          </p:nvCxnSpPr>
          <p:spPr>
            <a:xfrm flipH="1" flipV="1">
              <a:off x="-249852" y="4853059"/>
              <a:ext cx="1589214" cy="219232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/>
            <p:nvPr/>
          </p:nvCxnSpPr>
          <p:spPr>
            <a:xfrm flipH="1" flipV="1">
              <a:off x="1758680" y="-493134"/>
              <a:ext cx="720227" cy="164505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/>
            <p:nvPr/>
          </p:nvCxnSpPr>
          <p:spPr>
            <a:xfrm flipH="1" flipV="1">
              <a:off x="4781707" y="4859670"/>
              <a:ext cx="1935426" cy="16836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线连接符 36"/>
          <p:cNvCxnSpPr/>
          <p:nvPr/>
        </p:nvCxnSpPr>
        <p:spPr>
          <a:xfrm>
            <a:off x="9719977" y="-326291"/>
            <a:ext cx="1034251" cy="19493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10721610" y="1575465"/>
            <a:ext cx="1779373" cy="8233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10664575" y="1513574"/>
            <a:ext cx="179306" cy="1812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21610" y="6706855"/>
            <a:ext cx="179306" cy="1812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advTm="352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" y="0"/>
            <a:ext cx="6635263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748" y="2267502"/>
            <a:ext cx="5567614" cy="515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485096"/>
            <a:ext cx="4237892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7700" y="3588658"/>
            <a:ext cx="193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Project Brief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762" y="1758363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3333" y="118"/>
            <a:ext cx="7186460" cy="72507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9910" y="1758182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318385"/>
            <a:ext cx="12452985" cy="5090795"/>
            <a:chOff x="0" y="2257342"/>
            <a:chExt cx="12452727" cy="5151641"/>
          </a:xfrm>
        </p:grpSpPr>
        <p:sp>
          <p:nvSpPr>
            <p:cNvPr id="4" name="矩形 3"/>
            <p:cNvSpPr/>
            <p:nvPr/>
          </p:nvSpPr>
          <p:spPr>
            <a:xfrm>
              <a:off x="0" y="2848709"/>
              <a:ext cx="12192000" cy="4009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>
              <a:alphaModFix amt="3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85113" y="2257342"/>
              <a:ext cx="5567614" cy="515164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855781" y="3048001"/>
              <a:ext cx="10480431" cy="3455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在高铁动车上，由人力推动的流动餐车占据了主流。但由于列车载客量过大，周期式往返的流动餐车往往导致乘客的需求被延迟满足，同时为了疫情防控，对乘客进行口罩佩戴提醒也非常重要。对此，我们将APP软件与智能车硬件相结合，乘客产生点餐需求时，只要在APP上输入点餐信息和位置信息，餐车和后台就会接收到信息，餐车通过调用传感器设备进行有效避障、寻迹，利用目标检测技术实时检测和提醒乘客佩戴口罩，最终把餐品送到目标位置。项目成果将应用于铁路局管辖的高铁动车上，为全国高铁动车的服务和疫情防控提供帮助，同时也为人工智能产业的发展做出贡献。 </a:t>
              </a:r>
              <a:endParaRPr kumimoji="1" lang="zh-CN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" y="1"/>
            <a:ext cx="12192001" cy="28487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786" y="1425981"/>
            <a:ext cx="10946423" cy="112541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1978"/>
          <a:stretch>
            <a:fillRect/>
          </a:stretch>
        </p:blipFill>
        <p:spPr>
          <a:xfrm>
            <a:off x="227963" y="-158406"/>
            <a:ext cx="12052300" cy="3006480"/>
          </a:xfrm>
          <a:prstGeom prst="rect">
            <a:avLst/>
          </a:prstGeom>
        </p:spPr>
      </p:pic>
    </p:spTree>
  </p:cSld>
  <p:clrMapOvr>
    <a:masterClrMapping/>
  </p:clrMapOvr>
  <p:transition advTm="39885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0"/>
            <a:ext cx="6635263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485096"/>
            <a:ext cx="6386146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系统初步效果展示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7700" y="3588658"/>
            <a:ext cx="533106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</a:rPr>
              <a:t>Preliminary effect display of the project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762" y="1758363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47928" y="-196097"/>
            <a:ext cx="7186460" cy="72507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9910" y="1758597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96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04279" y="5671263"/>
            <a:ext cx="4237161" cy="622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小车的初步模型</a:t>
            </a:r>
            <a:endParaRPr kumimoji="1"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图片 5" descr="QQ图片2021040616372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5" y="1795575"/>
            <a:ext cx="2831905" cy="37592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图片 7" descr="QQ图片2021040616365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60" y="1795575"/>
            <a:ext cx="2681606" cy="37592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04858" y="276945"/>
            <a:ext cx="5670436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系统初步效果展示 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截图里有图片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587" y="1475732"/>
            <a:ext cx="4922191" cy="4268903"/>
          </a:xfrm>
          <a:prstGeom prst="rect">
            <a:avLst/>
          </a:prstGeom>
        </p:spPr>
      </p:pic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587" y="1285184"/>
            <a:ext cx="2506571" cy="445945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52683" y="5671263"/>
            <a:ext cx="4237161" cy="622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初步设计与搭建的界面</a:t>
            </a:r>
            <a:endParaRPr kumimoji="1"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advTm="5317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0"/>
            <a:ext cx="6635263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485096"/>
            <a:ext cx="6386146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系统背景及研究内容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7700" y="3588658"/>
            <a:ext cx="53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Project Background and research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762" y="1758363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47928" y="-256422"/>
            <a:ext cx="7186460" cy="72507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29910" y="1758377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317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59" y="276945"/>
            <a:ext cx="4451236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系统背景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系统背景及研究内容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6040" y="4791075"/>
            <a:ext cx="3403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Jetson nano</a:t>
            </a:r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嵌入式设备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" name="图片 8" descr="猫的图片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39405" y="2253359"/>
            <a:ext cx="5123484" cy="223063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56723" y="4791252"/>
            <a:ext cx="148757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目标检测</a:t>
            </a:r>
            <a:endParaRPr kumimoji="1"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 descr="牙刷在桌子上&#10;&#10;中度可信度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19175" y="2299970"/>
            <a:ext cx="4036695" cy="2258060"/>
          </a:xfrm>
          <a:prstGeom prst="rect">
            <a:avLst/>
          </a:prstGeom>
        </p:spPr>
      </p:pic>
    </p:spTree>
  </p:cSld>
  <p:clrMapOvr>
    <a:masterClrMapping/>
  </p:clrMapOvr>
  <p:transition advTm="302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13" y="2257342"/>
            <a:ext cx="5567614" cy="51516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1805" y="1605280"/>
            <a:ext cx="51466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在目标检测算法中，</a:t>
            </a:r>
            <a:r>
              <a:rPr kumimoji="1" lang="en-GB" altLang="zh-CN" dirty="0">
                <a:solidFill>
                  <a:schemeClr val="accent5">
                    <a:lumMod val="50000"/>
                  </a:schemeClr>
                </a:solidFill>
              </a:rPr>
              <a:t>Yolov4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能达到很高的检测速度，而</a:t>
            </a:r>
            <a:r>
              <a:rPr kumimoji="1" lang="en-GB" altLang="zh-CN" dirty="0">
                <a:solidFill>
                  <a:schemeClr val="accent5">
                    <a:lumMod val="50000"/>
                  </a:schemeClr>
                </a:solidFill>
              </a:rPr>
              <a:t>Yolov4-tiny</a:t>
            </a:r>
            <a:r>
              <a:rPr kumimoji="1" lang="zh-CN" altLang="en-GB" dirty="0">
                <a:solidFill>
                  <a:schemeClr val="accent5">
                    <a:lumMod val="50000"/>
                  </a:schemeClr>
                </a:solidFill>
              </a:rPr>
              <a:t>，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是</a:t>
            </a:r>
            <a:r>
              <a:rPr kumimoji="1" lang="en-GB" altLang="zh-CN" dirty="0">
                <a:solidFill>
                  <a:schemeClr val="accent5">
                    <a:lumMod val="50000"/>
                  </a:schemeClr>
                </a:solidFill>
              </a:rPr>
              <a:t>Yolov4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的简化版，它以简化网络结构并减少参数，使其适合在移动和嵌入式设备上进行开发。为了提高目标检测的实时性，</a:t>
            </a:r>
            <a:r>
              <a:rPr kumimoji="1" lang="en-GB" altLang="zh-CN" dirty="0">
                <a:solidFill>
                  <a:schemeClr val="accent5">
                    <a:lumMod val="50000"/>
                  </a:schemeClr>
                </a:solidFill>
              </a:rPr>
              <a:t>Yolov4-tiny</a:t>
            </a:r>
            <a:r>
              <a:rPr kumimoji="1" lang="zh-CN" altLang="en-GB" dirty="0">
                <a:solidFill>
                  <a:schemeClr val="accent5">
                    <a:lumMod val="50000"/>
                  </a:schemeClr>
                </a:solidFill>
              </a:rPr>
              <a:t>是一种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快速目标检测方法。右图</a:t>
            </a:r>
            <a:r>
              <a:rPr kumimoji="1" lang="en-GB" altLang="zh-CN" dirty="0">
                <a:solidFill>
                  <a:schemeClr val="accent5">
                    <a:lumMod val="50000"/>
                  </a:schemeClr>
                </a:solidFill>
              </a:rPr>
              <a:t>Yolov4-tiny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的整个网络结构。</a:t>
            </a:r>
            <a:endParaRPr kumimoji="1"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25" name="图片 20" descr="1594211688975756.jp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90" y="1695450"/>
            <a:ext cx="614997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89166" y="331052"/>
            <a:ext cx="6083352" cy="91187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4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04859" y="276945"/>
            <a:ext cx="4451236" cy="1125415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r>
              <a:rPr kumimoji="1"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背景及研究内容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9007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112.820472440945,&quot;width&quot;:8767.896062992126}"/>
</p:tagLst>
</file>

<file path=ppt/tags/tag2.xml><?xml version="1.0" encoding="utf-8"?>
<p:tagLst xmlns:p="http://schemas.openxmlformats.org/presentationml/2006/main">
  <p:tag name="KSO_WM_UNIT_PLACING_PICTURE_USER_VIEWPORT" val="{&quot;height&quot;:3512.8062992125983,&quot;width&quot;:8068.47874015748}"/>
</p:tagLst>
</file>

<file path=ppt/tags/tag3.xml><?xml version="1.0" encoding="utf-8"?>
<p:tagLst xmlns:p="http://schemas.openxmlformats.org/presentationml/2006/main">
  <p:tag name="KSO_WM_UNIT_PLACING_PICTURE_USER_VIEWPORT" val="{&quot;height&quot;:2997.844094488189,&quot;width&quot;:5359.7826771653545}"/>
</p:tagLst>
</file>

<file path=ppt/tags/tag4.xml><?xml version="1.0" encoding="utf-8"?>
<p:tagLst xmlns:p="http://schemas.openxmlformats.org/presentationml/2006/main">
  <p:tag name="TIMING" val="|14.716"/>
</p:tagLst>
</file>

<file path=ppt/tags/tag5.xml><?xml version="1.0" encoding="utf-8"?>
<p:tagLst xmlns:p="http://schemas.openxmlformats.org/presentationml/2006/main">
  <p:tag name="TIMING" val="|14.824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72*3704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1567</Words>
  <Application>WPS 演示</Application>
  <PresentationFormat>宽屏</PresentationFormat>
  <Paragraphs>140</Paragraphs>
  <Slides>20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Calibri</vt:lpstr>
      <vt:lpstr>仿宋</vt:lpstr>
      <vt:lpstr>Office 主题​​</vt:lpstr>
      <vt:lpstr>基于 nano 嵌入式设备的 人工智能餐助系统  大学生创新创业训练项目申报答辩</vt:lpstr>
      <vt:lpstr>目录</vt:lpstr>
      <vt:lpstr>项目简介</vt:lpstr>
      <vt:lpstr>项目简介</vt:lpstr>
      <vt:lpstr>项目初步效果展示</vt:lpstr>
      <vt:lpstr>项目初步效果展示 </vt:lpstr>
      <vt:lpstr>项目背景及研究内容</vt:lpstr>
      <vt:lpstr>项目背景 / 项目背景及研究内容</vt:lpstr>
      <vt:lpstr>研究现状 / 项目背景及研究内容</vt:lpstr>
      <vt:lpstr>项目方案与创新</vt:lpstr>
      <vt:lpstr>项目方案 / 项目方案与创新</vt:lpstr>
      <vt:lpstr>项目方案内容 / 项目方案与创新</vt:lpstr>
      <vt:lpstr>项目方案内容 / 项目方案与创新</vt:lpstr>
      <vt:lpstr>项目方案内容 / 项目方案与创新</vt:lpstr>
      <vt:lpstr>项目方案内容 / 项目方案与创新</vt:lpstr>
      <vt:lpstr>项目创新点 / 项目方案与创新</vt:lpstr>
      <vt:lpstr>项目初步成果 / 项目方案与创新</vt:lpstr>
      <vt:lpstr>项目初步成果 / 项目方案与创新</vt:lpstr>
      <vt:lpstr>项目初步成果 / 项目方案与创新</vt:lpstr>
      <vt:lpstr>敬请批评指正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 Nano 嵌入式设备的 人工智能送餐系统 </dc:title>
  <dc:creator>变型 病毒</dc:creator>
  <cp:lastModifiedBy>言清欢</cp:lastModifiedBy>
  <cp:revision>63</cp:revision>
  <dcterms:created xsi:type="dcterms:W3CDTF">2021-04-15T10:27:00Z</dcterms:created>
  <dcterms:modified xsi:type="dcterms:W3CDTF">2021-05-28T08:32:56Z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C29537D5E8C94D619243B9B5B4F0A543</vt:lpwstr>
  </property>
  <property fmtid="{D5CDD505-2E9C-101B-9397-08002B2CF9AE}" pid="3" name="KSOProductBuildVer">
    <vt:lpwstr>2052-11.1.0.10495</vt:lpwstr>
  </property>
</Properties>
</file>